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73" r:id="rId6"/>
    <p:sldId id="261" r:id="rId7"/>
    <p:sldId id="274" r:id="rId8"/>
    <p:sldId id="275" r:id="rId9"/>
    <p:sldId id="272" r:id="rId10"/>
    <p:sldId id="268" r:id="rId11"/>
    <p:sldId id="278" r:id="rId12"/>
    <p:sldId id="277" r:id="rId13"/>
    <p:sldId id="271" r:id="rId14"/>
    <p:sldId id="276" r:id="rId15"/>
    <p:sldId id="266" r:id="rId16"/>
  </p:sldIdLst>
  <p:sldSz cx="12192000" cy="6858000"/>
  <p:notesSz cx="6799263" cy="9929813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94D3A4-42DD-38EE-2B79-CB2883C7F365}" v="16" dt="2026-02-26T11:11:10.915"/>
    <p1510:client id="{AD0489BA-FA27-D5B4-95C2-E400FA4E8B04}" v="1" dt="2026-02-27T08:10:46.200"/>
    <p1510:client id="{D9DDE1AA-32CD-0EEC-97F0-137E2A5A949B}" v="71" dt="2026-02-26T11:48:38.8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D0489BA-FA27-D5B4-95C2-E400FA4E8B04}"/>
    <pc:docChg chg="modSld">
      <pc:chgData name="" userId="" providerId="" clId="Web-{AD0489BA-FA27-D5B4-95C2-E400FA4E8B04}" dt="2026-02-27T08:10:46.200" v="0"/>
      <pc:docMkLst>
        <pc:docMk/>
      </pc:docMkLst>
      <pc:sldChg chg="delSp">
        <pc:chgData name="" userId="" providerId="" clId="Web-{AD0489BA-FA27-D5B4-95C2-E400FA4E8B04}" dt="2026-02-27T08:10:46.200" v="0"/>
        <pc:sldMkLst>
          <pc:docMk/>
          <pc:sldMk cId="1909027917" sldId="271"/>
        </pc:sldMkLst>
        <pc:picChg chg="del">
          <ac:chgData name="" userId="" providerId="" clId="Web-{AD0489BA-FA27-D5B4-95C2-E400FA4E8B04}" dt="2026-02-27T08:10:46.200" v="0"/>
          <ac:picMkLst>
            <pc:docMk/>
            <pc:sldMk cId="1909027917" sldId="271"/>
            <ac:picMk id="4" creationId="{74EE4AFB-D881-A0B0-1C3D-DCF424A717DC}"/>
          </ac:picMkLst>
        </pc:picChg>
      </pc:sldChg>
    </pc:docChg>
  </pc:docChgLst>
  <pc:docChgLst>
    <pc:chgData name="Leah Sheppard" userId="S::leah.sheppard@svsj.bwmat.org::491444ed-8655-4515-8c58-437acf44bedc" providerId="AD" clId="Web-{3094D3A4-42DD-38EE-2B79-CB2883C7F365}"/>
    <pc:docChg chg="modSld">
      <pc:chgData name="Leah Sheppard" userId="S::leah.sheppard@svsj.bwmat.org::491444ed-8655-4515-8c58-437acf44bedc" providerId="AD" clId="Web-{3094D3A4-42DD-38EE-2B79-CB2883C7F365}" dt="2026-02-26T11:11:10.915" v="15" actId="20577"/>
      <pc:docMkLst>
        <pc:docMk/>
      </pc:docMkLst>
      <pc:sldChg chg="modSp">
        <pc:chgData name="Leah Sheppard" userId="S::leah.sheppard@svsj.bwmat.org::491444ed-8655-4515-8c58-437acf44bedc" providerId="AD" clId="Web-{3094D3A4-42DD-38EE-2B79-CB2883C7F365}" dt="2026-02-26T11:11:10.915" v="15" actId="20577"/>
        <pc:sldMkLst>
          <pc:docMk/>
          <pc:sldMk cId="109857222" sldId="256"/>
        </pc:sldMkLst>
        <pc:spChg chg="mod">
          <ac:chgData name="Leah Sheppard" userId="S::leah.sheppard@svsj.bwmat.org::491444ed-8655-4515-8c58-437acf44bedc" providerId="AD" clId="Web-{3094D3A4-42DD-38EE-2B79-CB2883C7F365}" dt="2026-02-26T11:11:10.915" v="15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Thomas Wiltshire" userId="S::thomas.wiltshire@svsj.bwmat.org::af14b132-5b3f-41e0-895a-fcc7d8544e30" providerId="AD" clId="Web-{D9DDE1AA-32CD-0EEC-97F0-137E2A5A949B}"/>
    <pc:docChg chg="addSld modSld">
      <pc:chgData name="Thomas Wiltshire" userId="S::thomas.wiltshire@svsj.bwmat.org::af14b132-5b3f-41e0-895a-fcc7d8544e30" providerId="AD" clId="Web-{D9DDE1AA-32CD-0EEC-97F0-137E2A5A949B}" dt="2026-02-26T11:48:38.878" v="69"/>
      <pc:docMkLst>
        <pc:docMk/>
      </pc:docMkLst>
      <pc:sldChg chg="modSp">
        <pc:chgData name="Thomas Wiltshire" userId="S::thomas.wiltshire@svsj.bwmat.org::af14b132-5b3f-41e0-895a-fcc7d8544e30" providerId="AD" clId="Web-{D9DDE1AA-32CD-0EEC-97F0-137E2A5A949B}" dt="2026-02-26T11:33:00.905" v="12" actId="20577"/>
        <pc:sldMkLst>
          <pc:docMk/>
          <pc:sldMk cId="4200219095" sldId="273"/>
        </pc:sldMkLst>
        <pc:spChg chg="mod">
          <ac:chgData name="Thomas Wiltshire" userId="S::thomas.wiltshire@svsj.bwmat.org::af14b132-5b3f-41e0-895a-fcc7d8544e30" providerId="AD" clId="Web-{D9DDE1AA-32CD-0EEC-97F0-137E2A5A949B}" dt="2026-02-26T11:33:00.905" v="12" actId="20577"/>
          <ac:spMkLst>
            <pc:docMk/>
            <pc:sldMk cId="4200219095" sldId="273"/>
            <ac:spMk id="3" creationId="{5F6D3613-EBAA-78C5-04E9-19ECBECBF5B1}"/>
          </ac:spMkLst>
        </pc:spChg>
      </pc:sldChg>
      <pc:sldChg chg="addSp delSp modSp new mod setBg">
        <pc:chgData name="Thomas Wiltshire" userId="S::thomas.wiltshire@svsj.bwmat.org::af14b132-5b3f-41e0-895a-fcc7d8544e30" providerId="AD" clId="Web-{D9DDE1AA-32CD-0EEC-97F0-137E2A5A949B}" dt="2026-02-26T11:47:59.234" v="67"/>
        <pc:sldMkLst>
          <pc:docMk/>
          <pc:sldMk cId="1760722932" sldId="277"/>
        </pc:sldMkLst>
        <pc:spChg chg="del mod ord">
          <ac:chgData name="Thomas Wiltshire" userId="S::thomas.wiltshire@svsj.bwmat.org::af14b132-5b3f-41e0-895a-fcc7d8544e30" providerId="AD" clId="Web-{D9DDE1AA-32CD-0EEC-97F0-137E2A5A949B}" dt="2026-02-26T11:39:15.618" v="41"/>
          <ac:spMkLst>
            <pc:docMk/>
            <pc:sldMk cId="1760722932" sldId="277"/>
            <ac:spMk id="2" creationId="{609C1749-C9D7-C581-FD58-7EF32457275E}"/>
          </ac:spMkLst>
        </pc:spChg>
        <pc:spChg chg="del">
          <ac:chgData name="Thomas Wiltshire" userId="S::thomas.wiltshire@svsj.bwmat.org::af14b132-5b3f-41e0-895a-fcc7d8544e30" providerId="AD" clId="Web-{D9DDE1AA-32CD-0EEC-97F0-137E2A5A949B}" dt="2026-02-26T11:34:32.174" v="14"/>
          <ac:spMkLst>
            <pc:docMk/>
            <pc:sldMk cId="1760722932" sldId="277"/>
            <ac:spMk id="3" creationId="{83FC72B8-9410-2910-91BC-B6EC89C67A31}"/>
          </ac:spMkLst>
        </pc:spChg>
        <pc:spChg chg="add del">
          <ac:chgData name="Thomas Wiltshire" userId="S::thomas.wiltshire@svsj.bwmat.org::af14b132-5b3f-41e0-895a-fcc7d8544e30" providerId="AD" clId="Web-{D9DDE1AA-32CD-0EEC-97F0-137E2A5A949B}" dt="2026-02-26T11:37:04.522" v="22"/>
          <ac:spMkLst>
            <pc:docMk/>
            <pc:sldMk cId="1760722932" sldId="277"/>
            <ac:spMk id="11" creationId="{848F64AA-5BE2-4280-BEFA-DC288118FCCE}"/>
          </ac:spMkLst>
        </pc:spChg>
        <pc:spChg chg="add del">
          <ac:chgData name="Thomas Wiltshire" userId="S::thomas.wiltshire@svsj.bwmat.org::af14b132-5b3f-41e0-895a-fcc7d8544e30" providerId="AD" clId="Web-{D9DDE1AA-32CD-0EEC-97F0-137E2A5A949B}" dt="2026-02-26T11:38:12.164" v="29"/>
          <ac:spMkLst>
            <pc:docMk/>
            <pc:sldMk cId="1760722932" sldId="277"/>
            <ac:spMk id="15" creationId="{FC9E8E2F-6D4D-3E12-4A64-C37161B14BBA}"/>
          </ac:spMkLst>
        </pc:spChg>
        <pc:spChg chg="add del">
          <ac:chgData name="Thomas Wiltshire" userId="S::thomas.wiltshire@svsj.bwmat.org::af14b132-5b3f-41e0-895a-fcc7d8544e30" providerId="AD" clId="Web-{D9DDE1AA-32CD-0EEC-97F0-137E2A5A949B}" dt="2026-02-26T11:39:15.618" v="41"/>
          <ac:spMkLst>
            <pc:docMk/>
            <pc:sldMk cId="1760722932" sldId="277"/>
            <ac:spMk id="18" creationId="{C3B93213-CA27-44FD-8599-E801F6FE4F44}"/>
          </ac:spMkLst>
        </pc:spChg>
        <pc:spChg chg="add del">
          <ac:chgData name="Thomas Wiltshire" userId="S::thomas.wiltshire@svsj.bwmat.org::af14b132-5b3f-41e0-895a-fcc7d8544e30" providerId="AD" clId="Web-{D9DDE1AA-32CD-0EEC-97F0-137E2A5A949B}" dt="2026-02-26T11:39:15.618" v="41"/>
          <ac:spMkLst>
            <pc:docMk/>
            <pc:sldMk cId="1760722932" sldId="277"/>
            <ac:spMk id="20" creationId="{68DD075C-962D-412E-A72C-43CE3406FE32}"/>
          </ac:spMkLst>
        </pc:spChg>
        <pc:spChg chg="add del">
          <ac:chgData name="Thomas Wiltshire" userId="S::thomas.wiltshire@svsj.bwmat.org::af14b132-5b3f-41e0-895a-fcc7d8544e30" providerId="AD" clId="Web-{D9DDE1AA-32CD-0EEC-97F0-137E2A5A949B}" dt="2026-02-26T11:47:59.234" v="67"/>
          <ac:spMkLst>
            <pc:docMk/>
            <pc:sldMk cId="1760722932" sldId="277"/>
            <ac:spMk id="25" creationId="{E722B2DD-E14D-4972-9D98-5D6E61B1B2D2}"/>
          </ac:spMkLst>
        </pc:spChg>
        <pc:spChg chg="add del">
          <ac:chgData name="Thomas Wiltshire" userId="S::thomas.wiltshire@svsj.bwmat.org::af14b132-5b3f-41e0-895a-fcc7d8544e30" providerId="AD" clId="Web-{D9DDE1AA-32CD-0EEC-97F0-137E2A5A949B}" dt="2026-02-26T11:47:59.234" v="67"/>
          <ac:spMkLst>
            <pc:docMk/>
            <pc:sldMk cId="1760722932" sldId="277"/>
            <ac:spMk id="27" creationId="{0CFB124C-4B0C-4A81-8633-17257B151642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59.234" v="67"/>
          <ac:spMkLst>
            <pc:docMk/>
            <pc:sldMk cId="1760722932" sldId="277"/>
            <ac:spMk id="32" creationId="{22F15A2D-2324-487D-A02A-BF46C5C580EB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59.234" v="67"/>
          <ac:spMkLst>
            <pc:docMk/>
            <pc:sldMk cId="1760722932" sldId="277"/>
            <ac:spMk id="34" creationId="{17A7F34E-D418-47E2-9F86-2C45BBC31210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59.234" v="67"/>
          <ac:spMkLst>
            <pc:docMk/>
            <pc:sldMk cId="1760722932" sldId="277"/>
            <ac:spMk id="36" creationId="{2AEAFA59-923A-4F54-8B49-44C970BCC323}"/>
          </ac:spMkLst>
        </pc:spChg>
        <pc:picChg chg="add del mod ord">
          <ac:chgData name="Thomas Wiltshire" userId="S::thomas.wiltshire@svsj.bwmat.org::af14b132-5b3f-41e0-895a-fcc7d8544e30" providerId="AD" clId="Web-{D9DDE1AA-32CD-0EEC-97F0-137E2A5A949B}" dt="2026-02-26T11:37:53.366" v="28"/>
          <ac:picMkLst>
            <pc:docMk/>
            <pc:sldMk cId="1760722932" sldId="277"/>
            <ac:picMk id="4" creationId="{6761F9B8-0FBC-EE1B-52D9-EF49D9D1FD6F}"/>
          </ac:picMkLst>
        </pc:picChg>
        <pc:picChg chg="add del mod ord">
          <ac:chgData name="Thomas Wiltshire" userId="S::thomas.wiltshire@svsj.bwmat.org::af14b132-5b3f-41e0-895a-fcc7d8544e30" providerId="AD" clId="Web-{D9DDE1AA-32CD-0EEC-97F0-137E2A5A949B}" dt="2026-02-26T11:39:09.086" v="40"/>
          <ac:picMkLst>
            <pc:docMk/>
            <pc:sldMk cId="1760722932" sldId="277"/>
            <ac:picMk id="5" creationId="{659C5E00-E48C-AE71-4649-312FB3362F59}"/>
          </ac:picMkLst>
        </pc:picChg>
        <pc:picChg chg="add del mod ord">
          <ac:chgData name="Thomas Wiltshire" userId="S::thomas.wiltshire@svsj.bwmat.org::af14b132-5b3f-41e0-895a-fcc7d8544e30" providerId="AD" clId="Web-{D9DDE1AA-32CD-0EEC-97F0-137E2A5A949B}" dt="2026-02-26T11:38:38.648" v="38"/>
          <ac:picMkLst>
            <pc:docMk/>
            <pc:sldMk cId="1760722932" sldId="277"/>
            <ac:picMk id="6" creationId="{C49C5268-0588-3612-A07A-9F45CC1FAA41}"/>
          </ac:picMkLst>
        </pc:picChg>
        <pc:picChg chg="add mod ord">
          <ac:chgData name="Thomas Wiltshire" userId="S::thomas.wiltshire@svsj.bwmat.org::af14b132-5b3f-41e0-895a-fcc7d8544e30" providerId="AD" clId="Web-{D9DDE1AA-32CD-0EEC-97F0-137E2A5A949B}" dt="2026-02-26T11:47:59.234" v="67"/>
          <ac:picMkLst>
            <pc:docMk/>
            <pc:sldMk cId="1760722932" sldId="277"/>
            <ac:picMk id="7" creationId="{B430719B-8370-4FE8-DD5B-5DF1BABE116F}"/>
          </ac:picMkLst>
        </pc:picChg>
      </pc:sldChg>
      <pc:sldChg chg="addSp delSp modSp new mod setBg">
        <pc:chgData name="Thomas Wiltshire" userId="S::thomas.wiltshire@svsj.bwmat.org::af14b132-5b3f-41e0-895a-fcc7d8544e30" providerId="AD" clId="Web-{D9DDE1AA-32CD-0EEC-97F0-137E2A5A949B}" dt="2026-02-26T11:48:38.878" v="69"/>
        <pc:sldMkLst>
          <pc:docMk/>
          <pc:sldMk cId="2335080326" sldId="278"/>
        </pc:sldMkLst>
        <pc:spChg chg="del">
          <ac:chgData name="Thomas Wiltshire" userId="S::thomas.wiltshire@svsj.bwmat.org::af14b132-5b3f-41e0-895a-fcc7d8544e30" providerId="AD" clId="Web-{D9DDE1AA-32CD-0EEC-97F0-137E2A5A949B}" dt="2026-02-26T11:47:12.732" v="59"/>
          <ac:spMkLst>
            <pc:docMk/>
            <pc:sldMk cId="2335080326" sldId="278"/>
            <ac:spMk id="2" creationId="{18AE44BC-D5DF-0926-61D2-1D8FEDF927B9}"/>
          </ac:spMkLst>
        </pc:spChg>
        <pc:spChg chg="del">
          <ac:chgData name="Thomas Wiltshire" userId="S::thomas.wiltshire@svsj.bwmat.org::af14b132-5b3f-41e0-895a-fcc7d8544e30" providerId="AD" clId="Web-{D9DDE1AA-32CD-0EEC-97F0-137E2A5A949B}" dt="2026-02-26T11:45:21.716" v="43"/>
          <ac:spMkLst>
            <pc:docMk/>
            <pc:sldMk cId="2335080326" sldId="278"/>
            <ac:spMk id="3" creationId="{4517276B-FC7D-F1B9-5B5D-DA9170DCFC73}"/>
          </ac:spMkLst>
        </pc:spChg>
        <pc:spChg chg="add del mod">
          <ac:chgData name="Thomas Wiltshire" userId="S::thomas.wiltshire@svsj.bwmat.org::af14b132-5b3f-41e0-895a-fcc7d8544e30" providerId="AD" clId="Web-{D9DDE1AA-32CD-0EEC-97F0-137E2A5A949B}" dt="2026-02-26T11:47:10.498" v="58"/>
          <ac:spMkLst>
            <pc:docMk/>
            <pc:sldMk cId="2335080326" sldId="278"/>
            <ac:spMk id="7" creationId="{4AF52C3E-0AC1-3BF6-A7C9-A57127344278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10" creationId="{F3060C83-F051-4F0E-ABAD-AA0DFC48B218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12" creationId="{83C98ABE-055B-441F-B07E-44F97F083C39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14" creationId="{29FDB030-9B49-4CED-8CCD-4D99382388AC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16" creationId="{3783CA14-24A1-485C-8B30-D6A5D87987AD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18" creationId="{9A97C86A-04D6-40F7-AE84-31AB43E6A846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20" creationId="{FF9F2414-84E8-453E-B1F3-389FDE8192D9}"/>
          </ac:spMkLst>
        </pc:spChg>
        <pc:spChg chg="add">
          <ac:chgData name="Thomas Wiltshire" userId="S::thomas.wiltshire@svsj.bwmat.org::af14b132-5b3f-41e0-895a-fcc7d8544e30" providerId="AD" clId="Web-{D9DDE1AA-32CD-0EEC-97F0-137E2A5A949B}" dt="2026-02-26T11:47:41.639" v="66"/>
          <ac:spMkLst>
            <pc:docMk/>
            <pc:sldMk cId="2335080326" sldId="278"/>
            <ac:spMk id="22" creationId="{3ECA69A1-7536-43AC-85EF-C7106179F5ED}"/>
          </ac:spMkLst>
        </pc:spChg>
        <pc:picChg chg="add del mod ord modCrop">
          <ac:chgData name="Thomas Wiltshire" userId="S::thomas.wiltshire@svsj.bwmat.org::af14b132-5b3f-41e0-895a-fcc7d8544e30" providerId="AD" clId="Web-{D9DDE1AA-32CD-0EEC-97F0-137E2A5A949B}" dt="2026-02-26T11:47:02.560" v="55"/>
          <ac:picMkLst>
            <pc:docMk/>
            <pc:sldMk cId="2335080326" sldId="278"/>
            <ac:picMk id="4" creationId="{8B177D96-FDAF-1D5F-C4C8-AEE5D2EB0A96}"/>
          </ac:picMkLst>
        </pc:picChg>
        <pc:picChg chg="add mod modCrop">
          <ac:chgData name="Thomas Wiltshire" userId="S::thomas.wiltshire@svsj.bwmat.org::af14b132-5b3f-41e0-895a-fcc7d8544e30" providerId="AD" clId="Web-{D9DDE1AA-32CD-0EEC-97F0-137E2A5A949B}" dt="2026-02-26T11:48:38.878" v="69"/>
          <ac:picMkLst>
            <pc:docMk/>
            <pc:sldMk cId="2335080326" sldId="278"/>
            <ac:picMk id="5" creationId="{6BE62396-AC52-0BDA-90B7-FAB710D8B9C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4">
            <a:extLst>
              <a:ext uri="{FF2B5EF4-FFF2-40B4-BE49-F238E27FC236}">
                <a16:creationId xmlns:a16="http://schemas.microsoft.com/office/drawing/2014/main" id="{F58FB4AA-7058-4218-AE65-3ACD24A41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6" y="753626"/>
            <a:ext cx="5334930" cy="3004145"/>
          </a:xfrm>
        </p:spPr>
        <p:txBody>
          <a:bodyPr>
            <a:normAutofit/>
          </a:bodyPr>
          <a:lstStyle/>
          <a:p>
            <a:r>
              <a:rPr lang="en-GB" sz="5100" dirty="0">
                <a:latin typeface="Century Gothic"/>
                <a:cs typeface="Calibri Light"/>
              </a:rPr>
              <a:t>Elder’s Trip to </a:t>
            </a:r>
            <a:r>
              <a:rPr lang="en-GB" sz="5100" dirty="0" err="1">
                <a:latin typeface="Century Gothic"/>
                <a:cs typeface="Calibri Light"/>
              </a:rPr>
              <a:t>Greatwood</a:t>
            </a:r>
            <a:r>
              <a:rPr lang="en-GB" sz="5100" dirty="0">
                <a:latin typeface="Century Gothic"/>
                <a:cs typeface="Calibri Light"/>
              </a:rPr>
              <a:t> Camp</a:t>
            </a:r>
            <a:br>
              <a:rPr lang="en-GB" sz="5100" dirty="0">
                <a:latin typeface="Century Gothic"/>
                <a:cs typeface="Calibri Light"/>
              </a:rPr>
            </a:br>
            <a:endParaRPr lang="en-GB" sz="5100" dirty="0">
              <a:latin typeface="Century Gothic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5" y="3849845"/>
            <a:ext cx="5334931" cy="218921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600" dirty="0">
                <a:latin typeface="Century Gothic"/>
                <a:cs typeface="Calibri"/>
              </a:rPr>
              <a:t>Wed 18th-Friday 20th </a:t>
            </a:r>
            <a:r>
              <a:rPr lang="en-GB" sz="3600">
                <a:latin typeface="Century Gothic"/>
                <a:cs typeface="Calibri"/>
              </a:rPr>
              <a:t>March</a:t>
            </a:r>
          </a:p>
          <a:p>
            <a:r>
              <a:rPr lang="en-GB" sz="3600">
                <a:latin typeface="Century Gothic"/>
                <a:cs typeface="Calibri"/>
              </a:rPr>
              <a:t>2026</a:t>
            </a:r>
            <a:endParaRPr lang="en-GB" sz="3600" dirty="0">
              <a:latin typeface="Century Gothic"/>
            </a:endParaRPr>
          </a:p>
        </p:txBody>
      </p:sp>
      <p:sp>
        <p:nvSpPr>
          <p:cNvPr id="1037" name="Oval 1036">
            <a:extLst>
              <a:ext uri="{FF2B5EF4-FFF2-40B4-BE49-F238E27FC236}">
                <a16:creationId xmlns:a16="http://schemas.microsoft.com/office/drawing/2014/main" id="{F35BC0E3-6FE4-4491-BA19-C0126066A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9082" y="939707"/>
            <a:ext cx="603494" cy="603494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DB11BD18-218F-49C7-BE16-82AEA08B2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1453" y="-4098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1028" name="Picture 4" descr="03 Cabin enhanced">
            <a:extLst>
              <a:ext uri="{FF2B5EF4-FFF2-40B4-BE49-F238E27FC236}">
                <a16:creationId xmlns:a16="http://schemas.microsoft.com/office/drawing/2014/main" id="{AB27BDE1-D2B9-4D9C-B3AD-28C35C447B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8" r="13586" b="-3"/>
          <a:stretch/>
        </p:blipFill>
        <p:spPr bwMode="auto">
          <a:xfrm>
            <a:off x="9547017" y="4405333"/>
            <a:ext cx="2644983" cy="2452667"/>
          </a:xfrm>
          <a:custGeom>
            <a:avLst/>
            <a:gdLst/>
            <a:ahLst/>
            <a:cxnLst/>
            <a:rect l="l" t="t" r="r" b="b"/>
            <a:pathLst>
              <a:path w="2644983" h="2452667">
                <a:moveTo>
                  <a:pt x="1542711" y="0"/>
                </a:moveTo>
                <a:cubicBezTo>
                  <a:pt x="1942094" y="0"/>
                  <a:pt x="2306029" y="151765"/>
                  <a:pt x="2579995" y="400769"/>
                </a:cubicBezTo>
                <a:lnTo>
                  <a:pt x="2644983" y="468935"/>
                </a:lnTo>
                <a:lnTo>
                  <a:pt x="2644983" y="2452667"/>
                </a:lnTo>
                <a:lnTo>
                  <a:pt x="299206" y="2452667"/>
                </a:lnTo>
                <a:lnTo>
                  <a:pt x="233100" y="2358504"/>
                </a:lnTo>
                <a:cubicBezTo>
                  <a:pt x="85367" y="2121846"/>
                  <a:pt x="0" y="1842248"/>
                  <a:pt x="0" y="1542711"/>
                </a:cubicBezTo>
                <a:cubicBezTo>
                  <a:pt x="0" y="690695"/>
                  <a:pt x="690695" y="0"/>
                  <a:pt x="154271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reat Wood Camp">
            <a:extLst>
              <a:ext uri="{FF2B5EF4-FFF2-40B4-BE49-F238E27FC236}">
                <a16:creationId xmlns:a16="http://schemas.microsoft.com/office/drawing/2014/main" id="{404138CA-5359-0010-2C08-C919A78866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7" r="-6" b="1253"/>
          <a:stretch/>
        </p:blipFill>
        <p:spPr bwMode="auto">
          <a:xfrm>
            <a:off x="6401202" y="1790202"/>
            <a:ext cx="3240592" cy="3240592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9C3013D-285D-F915-B2E6-28C2DB4B56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" r="18216" b="4"/>
          <a:stretch/>
        </p:blipFill>
        <p:spPr bwMode="auto">
          <a:xfrm>
            <a:off x="9490668" y="10"/>
            <a:ext cx="2701332" cy="2553877"/>
          </a:xfrm>
          <a:custGeom>
            <a:avLst/>
            <a:gdLst/>
            <a:ahLst/>
            <a:cxnLst/>
            <a:rect l="l" t="t" r="r" b="b"/>
            <a:pathLst>
              <a:path w="2701332" h="2553887">
                <a:moveTo>
                  <a:pt x="348631" y="0"/>
                </a:moveTo>
                <a:lnTo>
                  <a:pt x="2701332" y="0"/>
                </a:lnTo>
                <a:lnTo>
                  <a:pt x="2701332" y="2072295"/>
                </a:lnTo>
                <a:lnTo>
                  <a:pt x="2554656" y="2207207"/>
                </a:lnTo>
                <a:cubicBezTo>
                  <a:pt x="2285380" y="2424077"/>
                  <a:pt x="1943034" y="2553887"/>
                  <a:pt x="1570370" y="2553887"/>
                </a:cubicBezTo>
                <a:cubicBezTo>
                  <a:pt x="703078" y="2553887"/>
                  <a:pt x="0" y="1850809"/>
                  <a:pt x="0" y="983517"/>
                </a:cubicBezTo>
                <a:cubicBezTo>
                  <a:pt x="0" y="640496"/>
                  <a:pt x="109980" y="323163"/>
                  <a:pt x="296602" y="6485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A054EDF5-7644-4A95-AB88-057FAB414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598158" y="2804429"/>
            <a:ext cx="0" cy="1597708"/>
          </a:xfrm>
          <a:prstGeom prst="line">
            <a:avLst/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EA996627-3E00-4A50-8640-F4F7D38C5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385468" y="3311355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A619555D-3337-4F1A-9AFF-1DA3B921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067622" y="5349205"/>
            <a:ext cx="1835725" cy="1850365"/>
          </a:xfrm>
          <a:custGeom>
            <a:avLst/>
            <a:gdLst>
              <a:gd name="connsiteX0" fmla="*/ 1801138 w 1835725"/>
              <a:gd name="connsiteY0" fmla="*/ 1622662 h 1850365"/>
              <a:gd name="connsiteX1" fmla="*/ 1835717 w 1835725"/>
              <a:gd name="connsiteY1" fmla="*/ 1680254 h 1850365"/>
              <a:gd name="connsiteX2" fmla="*/ 1815722 w 1835725"/>
              <a:gd name="connsiteY2" fmla="*/ 1850365 h 1850365"/>
              <a:gd name="connsiteX3" fmla="*/ 1693039 w 1835725"/>
              <a:gd name="connsiteY3" fmla="*/ 1808259 h 1850365"/>
              <a:gd name="connsiteX4" fmla="*/ 1708939 w 1835725"/>
              <a:gd name="connsiteY4" fmla="*/ 1673301 h 1850365"/>
              <a:gd name="connsiteX5" fmla="*/ 1778129 w 1835725"/>
              <a:gd name="connsiteY5" fmla="*/ 1615979 h 1850365"/>
              <a:gd name="connsiteX6" fmla="*/ 1801138 w 1835725"/>
              <a:gd name="connsiteY6" fmla="*/ 1622662 h 1850365"/>
              <a:gd name="connsiteX7" fmla="*/ 1585229 w 1835725"/>
              <a:gd name="connsiteY7" fmla="*/ 764759 h 1850365"/>
              <a:gd name="connsiteX8" fmla="*/ 1623024 w 1835725"/>
              <a:gd name="connsiteY8" fmla="*/ 792810 h 1850365"/>
              <a:gd name="connsiteX9" fmla="*/ 1777614 w 1835725"/>
              <a:gd name="connsiteY9" fmla="*/ 1157141 h 1850365"/>
              <a:gd name="connsiteX10" fmla="*/ 1733799 w 1835725"/>
              <a:gd name="connsiteY10" fmla="*/ 1235532 h 1850365"/>
              <a:gd name="connsiteX11" fmla="*/ 1716464 w 1835725"/>
              <a:gd name="connsiteY11" fmla="*/ 1237722 h 1850365"/>
              <a:gd name="connsiteX12" fmla="*/ 1716464 w 1835725"/>
              <a:gd name="connsiteY12" fmla="*/ 1237913 h 1850365"/>
              <a:gd name="connsiteX13" fmla="*/ 1655409 w 1835725"/>
              <a:gd name="connsiteY13" fmla="*/ 1191717 h 1850365"/>
              <a:gd name="connsiteX14" fmla="*/ 1513200 w 1835725"/>
              <a:gd name="connsiteY14" fmla="*/ 856627 h 1850365"/>
              <a:gd name="connsiteX15" fmla="*/ 1538499 w 1835725"/>
              <a:gd name="connsiteY15" fmla="*/ 770415 h 1850365"/>
              <a:gd name="connsiteX16" fmla="*/ 1585229 w 1835725"/>
              <a:gd name="connsiteY16" fmla="*/ 764759 h 1850365"/>
              <a:gd name="connsiteX17" fmla="*/ 477919 w 1835725"/>
              <a:gd name="connsiteY17" fmla="*/ 21437 h 1850365"/>
              <a:gd name="connsiteX18" fmla="*/ 509236 w 1835725"/>
              <a:gd name="connsiteY18" fmla="*/ 84182 h 1850365"/>
              <a:gd name="connsiteX19" fmla="*/ 445829 w 1835725"/>
              <a:gd name="connsiteY19" fmla="*/ 139871 h 1850365"/>
              <a:gd name="connsiteX20" fmla="*/ 437447 w 1835725"/>
              <a:gd name="connsiteY20" fmla="*/ 139395 h 1850365"/>
              <a:gd name="connsiteX21" fmla="*/ 73211 w 1835725"/>
              <a:gd name="connsiteY21" fmla="*/ 137204 h 1850365"/>
              <a:gd name="connsiteX22" fmla="*/ 749 w 1835725"/>
              <a:gd name="connsiteY22" fmla="*/ 84082 h 1850365"/>
              <a:gd name="connsiteX23" fmla="*/ 53871 w 1835725"/>
              <a:gd name="connsiteY23" fmla="*/ 11621 h 1850365"/>
              <a:gd name="connsiteX24" fmla="*/ 58352 w 1835725"/>
              <a:gd name="connsiteY24" fmla="*/ 11093 h 1850365"/>
              <a:gd name="connsiteX25" fmla="*/ 454020 w 1835725"/>
              <a:gd name="connsiteY25" fmla="*/ 13474 h 1850365"/>
              <a:gd name="connsiteX26" fmla="*/ 477919 w 1835725"/>
              <a:gd name="connsiteY26" fmla="*/ 21437 h 1850365"/>
              <a:gd name="connsiteX27" fmla="*/ 957797 w 1835725"/>
              <a:gd name="connsiteY27" fmla="*/ 167970 h 1850365"/>
              <a:gd name="connsiteX28" fmla="*/ 1286982 w 1835725"/>
              <a:gd name="connsiteY28" fmla="*/ 387616 h 1850365"/>
              <a:gd name="connsiteX29" fmla="*/ 1293725 w 1835725"/>
              <a:gd name="connsiteY29" fmla="*/ 477075 h 1850365"/>
              <a:gd name="connsiteX30" fmla="*/ 1245453 w 1835725"/>
              <a:gd name="connsiteY30" fmla="*/ 499154 h 1850365"/>
              <a:gd name="connsiteX31" fmla="*/ 1245167 w 1835725"/>
              <a:gd name="connsiteY31" fmla="*/ 499154 h 1850365"/>
              <a:gd name="connsiteX32" fmla="*/ 1203638 w 1835725"/>
              <a:gd name="connsiteY32" fmla="*/ 484104 h 1850365"/>
              <a:gd name="connsiteX33" fmla="*/ 900647 w 1835725"/>
              <a:gd name="connsiteY33" fmla="*/ 281508 h 1850365"/>
              <a:gd name="connsiteX34" fmla="*/ 872454 w 1835725"/>
              <a:gd name="connsiteY34" fmla="*/ 196164 h 1850365"/>
              <a:gd name="connsiteX35" fmla="*/ 957797 w 1835725"/>
              <a:gd name="connsiteY35" fmla="*/ 167970 h 1850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835725" h="1850365">
                <a:moveTo>
                  <a:pt x="1801138" y="1622662"/>
                </a:moveTo>
                <a:cubicBezTo>
                  <a:pt x="1822106" y="1633400"/>
                  <a:pt x="1836117" y="1655372"/>
                  <a:pt x="1835717" y="1680254"/>
                </a:cubicBezTo>
                <a:lnTo>
                  <a:pt x="1815722" y="1850365"/>
                </a:lnTo>
                <a:lnTo>
                  <a:pt x="1693039" y="1808259"/>
                </a:lnTo>
                <a:lnTo>
                  <a:pt x="1708939" y="1673301"/>
                </a:ln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047" name="Freeform: Shape 1046">
            <a:extLst>
              <a:ext uri="{FF2B5EF4-FFF2-40B4-BE49-F238E27FC236}">
                <a16:creationId xmlns:a16="http://schemas.microsoft.com/office/drawing/2014/main" id="{CF5E7AE0-415D-4236-B5E6-F2FC68DB9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51302" y="6106160"/>
            <a:ext cx="1804272" cy="746882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D3E17859-C5F0-476F-A082-A4CB8841D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4375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E822C8-B913-1708-0842-57C007AA6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+mn-lt"/>
              </a:rPr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D3613-EBAA-78C5-04E9-19ECBECBF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Archery</a:t>
            </a:r>
          </a:p>
          <a:p>
            <a:r>
              <a:rPr lang="en-GB"/>
              <a:t>Night line</a:t>
            </a:r>
            <a:endParaRPr lang="en-GB">
              <a:ea typeface="Calibri"/>
              <a:cs typeface="Calibri"/>
            </a:endParaRPr>
          </a:p>
          <a:p>
            <a:r>
              <a:rPr lang="en-GB" dirty="0"/>
              <a:t>Night walk</a:t>
            </a:r>
          </a:p>
          <a:p>
            <a:r>
              <a:rPr lang="en-GB" dirty="0"/>
              <a:t>Team building activities &amp; other adventurous activities</a:t>
            </a:r>
          </a:p>
          <a:p>
            <a:r>
              <a:rPr lang="en-GB" dirty="0"/>
              <a:t>Stream study</a:t>
            </a:r>
          </a:p>
          <a:p>
            <a:r>
              <a:rPr lang="en-GB" dirty="0"/>
              <a:t>Building a camp fire (wood collecting)</a:t>
            </a:r>
          </a:p>
          <a:p>
            <a:r>
              <a:rPr lang="en-GB" dirty="0"/>
              <a:t>Tracking and trailing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098" name="Picture 2" descr="Great Dayz: archery">
            <a:extLst>
              <a:ext uri="{FF2B5EF4-FFF2-40B4-BE49-F238E27FC236}">
                <a16:creationId xmlns:a16="http://schemas.microsoft.com/office/drawing/2014/main" id="{928AFF65-70D1-25FA-F489-5CCAECFC35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1" r="27456"/>
          <a:stretch/>
        </p:blipFill>
        <p:spPr bwMode="auto">
          <a:xfrm>
            <a:off x="6848918" y="1771078"/>
            <a:ext cx="4504881" cy="4504881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980527" y="1929807"/>
            <a:ext cx="4556632" cy="455663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07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00988" y="1969050"/>
            <a:ext cx="666675" cy="6485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0219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630FDC57-0075-3195-F84C-39F087C20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b="1"/>
              <a:t>Timetable – Day 1</a:t>
            </a:r>
          </a:p>
        </p:txBody>
      </p:sp>
      <p:sp>
        <p:nvSpPr>
          <p:cNvPr id="2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0C4CC9-9351-7982-63E7-E3590A8BD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1000"/>
              <a:t>Assemble in the hall at normal school drop off.</a:t>
            </a:r>
          </a:p>
          <a:p>
            <a:r>
              <a:rPr lang="en-GB" sz="1000"/>
              <a:t>Leave for Greatwood by coach at 9.30am.</a:t>
            </a:r>
          </a:p>
          <a:p>
            <a:r>
              <a:rPr lang="en-GB" sz="1000"/>
              <a:t>Arrive at Tropiquaria Zoo around 11am.</a:t>
            </a:r>
          </a:p>
          <a:p>
            <a:r>
              <a:rPr lang="en-GB" sz="1000"/>
              <a:t>Time to explore.</a:t>
            </a:r>
          </a:p>
          <a:p>
            <a:r>
              <a:rPr lang="en-GB" sz="1000"/>
              <a:t>Lunch (please bring a packed lunch – all disposable)</a:t>
            </a:r>
          </a:p>
          <a:p>
            <a:r>
              <a:rPr lang="en-GB" sz="1000"/>
              <a:t>More time to explore</a:t>
            </a:r>
          </a:p>
          <a:p>
            <a:r>
              <a:rPr lang="en-GB" sz="1000"/>
              <a:t>Arrive at Greatwood about 1.30pm</a:t>
            </a:r>
          </a:p>
          <a:p>
            <a:r>
              <a:rPr lang="en-GB" sz="1000"/>
              <a:t>Tour of the site.</a:t>
            </a:r>
          </a:p>
          <a:p>
            <a:r>
              <a:rPr lang="en-GB" sz="1000"/>
              <a:t>Activity 1</a:t>
            </a:r>
          </a:p>
          <a:p>
            <a:r>
              <a:rPr lang="en-GB" sz="1000"/>
              <a:t>Downtime</a:t>
            </a:r>
          </a:p>
          <a:p>
            <a:r>
              <a:rPr lang="en-GB" sz="1000"/>
              <a:t>Evening meal</a:t>
            </a:r>
          </a:p>
          <a:p>
            <a:r>
              <a:rPr lang="en-GB" sz="1000"/>
              <a:t>Night walk</a:t>
            </a:r>
          </a:p>
        </p:txBody>
      </p:sp>
      <p:pic>
        <p:nvPicPr>
          <p:cNvPr id="2" name="Picture 1" descr="A building with a lawn and trees in the background&#10;&#10;Description automatically generated">
            <a:extLst>
              <a:ext uri="{FF2B5EF4-FFF2-40B4-BE49-F238E27FC236}">
                <a16:creationId xmlns:a16="http://schemas.microsoft.com/office/drawing/2014/main" id="{6476E77C-4EA4-6068-6A3D-83E34FBADF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10" r="966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16917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630FDC57-0075-3195-F84C-39F087C20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Timetable – Day 2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0C4CC9-9351-7982-63E7-E3590A8BD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Breakfast at 8.30am</a:t>
            </a:r>
          </a:p>
          <a:p>
            <a:r>
              <a:rPr lang="en-GB" dirty="0"/>
              <a:t>Activity 1</a:t>
            </a:r>
          </a:p>
          <a:p>
            <a:r>
              <a:rPr lang="en-GB" dirty="0"/>
              <a:t>Break – biscuit and squash</a:t>
            </a:r>
          </a:p>
          <a:p>
            <a:r>
              <a:rPr lang="en-GB" dirty="0"/>
              <a:t>Activity 2</a:t>
            </a:r>
          </a:p>
          <a:p>
            <a:r>
              <a:rPr lang="en-GB" dirty="0"/>
              <a:t>Lunch</a:t>
            </a:r>
          </a:p>
          <a:p>
            <a:r>
              <a:rPr lang="en-GB" dirty="0"/>
              <a:t>Activity 3 &amp; 4</a:t>
            </a:r>
          </a:p>
          <a:p>
            <a:r>
              <a:rPr lang="en-GB" dirty="0"/>
              <a:t>Break – cake and squash</a:t>
            </a:r>
          </a:p>
          <a:p>
            <a:r>
              <a:rPr lang="en-GB" dirty="0"/>
              <a:t>Downtime </a:t>
            </a:r>
          </a:p>
          <a:p>
            <a:r>
              <a:rPr lang="en-GB" dirty="0"/>
              <a:t>Evening meal</a:t>
            </a:r>
          </a:p>
          <a:p>
            <a:r>
              <a:rPr lang="en-GB" dirty="0"/>
              <a:t>Campfire</a:t>
            </a:r>
          </a:p>
        </p:txBody>
      </p:sp>
    </p:spTree>
    <p:extLst>
      <p:ext uri="{BB962C8B-B14F-4D97-AF65-F5344CB8AC3E}">
        <p14:creationId xmlns:p14="http://schemas.microsoft.com/office/powerpoint/2010/main" val="3031938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630FDC57-0075-3195-F84C-39F087C20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Timetable – Day 3 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0C4CC9-9351-7982-63E7-E3590A8BD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Breakfast at 8.30am</a:t>
            </a:r>
          </a:p>
          <a:p>
            <a:r>
              <a:rPr lang="en-GB" dirty="0"/>
              <a:t>Packing up</a:t>
            </a:r>
          </a:p>
          <a:p>
            <a:r>
              <a:rPr lang="en-GB" dirty="0"/>
              <a:t>Tracking and trailing</a:t>
            </a:r>
          </a:p>
          <a:p>
            <a:r>
              <a:rPr lang="en-GB" dirty="0"/>
              <a:t>Lunch</a:t>
            </a:r>
          </a:p>
          <a:p>
            <a:r>
              <a:rPr lang="en-GB" dirty="0"/>
              <a:t>Leave for home 1.30pm.</a:t>
            </a:r>
          </a:p>
          <a:p>
            <a:r>
              <a:rPr lang="en-GB" dirty="0"/>
              <a:t>Arrive home around 3-3.30pm.</a:t>
            </a:r>
          </a:p>
        </p:txBody>
      </p:sp>
    </p:spTree>
    <p:extLst>
      <p:ext uri="{BB962C8B-B14F-4D97-AF65-F5344CB8AC3E}">
        <p14:creationId xmlns:p14="http://schemas.microsoft.com/office/powerpoint/2010/main" val="1242743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3" name="Rectangle 3082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A73853-6DBF-D50C-00E9-D412F3441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368" y="371719"/>
            <a:ext cx="6125964" cy="1906863"/>
          </a:xfrm>
        </p:spPr>
        <p:txBody>
          <a:bodyPr anchor="b">
            <a:normAutofit/>
          </a:bodyPr>
          <a:lstStyle/>
          <a:p>
            <a:r>
              <a:rPr lang="en-GB" b="0" i="0" err="1">
                <a:effectLst/>
                <a:latin typeface="+mn-lt"/>
              </a:rPr>
              <a:t>Tropiquaria</a:t>
            </a:r>
            <a:r>
              <a:rPr lang="en-GB" b="0" i="0">
                <a:effectLst/>
                <a:latin typeface="+mn-lt"/>
              </a:rPr>
              <a:t> Zoo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60DD2-8C22-C069-C654-3E54D67FAB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368" y="2711395"/>
            <a:ext cx="4114801" cy="3465568"/>
          </a:xfrm>
        </p:spPr>
        <p:txBody>
          <a:bodyPr>
            <a:normAutofit/>
          </a:bodyPr>
          <a:lstStyle/>
          <a:p>
            <a:r>
              <a:rPr lang="en-GB" sz="1700" b="0" i="0" dirty="0" err="1">
                <a:effectLst/>
              </a:rPr>
              <a:t>Tropiquaria</a:t>
            </a:r>
            <a:r>
              <a:rPr lang="en-GB" sz="1700" b="0" i="0" dirty="0">
                <a:effectLst/>
              </a:rPr>
              <a:t> is a zoo and wildlife park in Watchet, Somerset. </a:t>
            </a:r>
          </a:p>
          <a:p>
            <a:r>
              <a:rPr lang="en-GB" sz="1700" b="0" i="0" dirty="0">
                <a:effectLst/>
              </a:rPr>
              <a:t>The former "Art Deco" BBC radio transmitter station was originally built in 1933 and houses a Tropical Hall, Nocturnal House and Aquarium.  </a:t>
            </a:r>
          </a:p>
          <a:p>
            <a:r>
              <a:rPr lang="en-GB" sz="1700" b="0" i="0" dirty="0">
                <a:effectLst/>
              </a:rPr>
              <a:t>Outside they have 4 acres of animal enclosures, along with two life size pirate ships, and adventure castle.</a:t>
            </a:r>
          </a:p>
          <a:p>
            <a:pPr marL="0" indent="0">
              <a:buNone/>
            </a:pPr>
            <a:br>
              <a:rPr lang="en-GB" sz="1700" b="0" i="0" dirty="0">
                <a:effectLst/>
                <a:latin typeface="Rubik"/>
              </a:rPr>
            </a:br>
            <a:br>
              <a:rPr lang="en-GB" sz="1700" b="0" i="0" dirty="0">
                <a:effectLst/>
                <a:latin typeface="Rubik"/>
              </a:rPr>
            </a:br>
            <a:endParaRPr lang="en-GB" sz="1700" dirty="0"/>
          </a:p>
        </p:txBody>
      </p:sp>
      <p:pic>
        <p:nvPicPr>
          <p:cNvPr id="3074" name="Picture 2" descr="Mobirise">
            <a:extLst>
              <a:ext uri="{FF2B5EF4-FFF2-40B4-BE49-F238E27FC236}">
                <a16:creationId xmlns:a16="http://schemas.microsoft.com/office/drawing/2014/main" id="{2886C7DD-7C4C-207A-E0DA-305B73FA33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0" r="21322" b="3"/>
          <a:stretch/>
        </p:blipFill>
        <p:spPr bwMode="auto"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hoto">
            <a:extLst>
              <a:ext uri="{FF2B5EF4-FFF2-40B4-BE49-F238E27FC236}">
                <a16:creationId xmlns:a16="http://schemas.microsoft.com/office/drawing/2014/main" id="{3ED6DB58-77E5-A084-982C-EB04BF72CE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1" b="2"/>
          <a:stretch/>
        </p:blipFill>
        <p:spPr bwMode="auto"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hoto">
            <a:extLst>
              <a:ext uri="{FF2B5EF4-FFF2-40B4-BE49-F238E27FC236}">
                <a16:creationId xmlns:a16="http://schemas.microsoft.com/office/drawing/2014/main" id="{15B7F4F0-8685-EC37-CF5B-85B4579348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" r="1995" b="-3"/>
          <a:stretch/>
        </p:blipFill>
        <p:spPr bwMode="auto"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06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1D4D67-5593-5BFC-3BFA-C5F1F0DDFB00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>
                <a:latin typeface="+mj-lt"/>
                <a:ea typeface="+mj-ea"/>
                <a:cs typeface="+mj-cs"/>
              </a:rPr>
              <a:t>Cabins and Sleeping Arrangements </a:t>
            </a:r>
          </a:p>
        </p:txBody>
      </p:sp>
      <p:sp>
        <p:nvSpPr>
          <p:cNvPr id="206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F2829-3851-AFB5-3067-257CAD5E0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/>
              <a:t>Cabins sleep up to eight children in two separate rooms.</a:t>
            </a:r>
          </a:p>
          <a:p>
            <a:r>
              <a:rPr lang="en-US" sz="1700"/>
              <a:t>Each cabin has a toilet and shower.</a:t>
            </a:r>
          </a:p>
          <a:p>
            <a:r>
              <a:rPr lang="en-US" sz="1700"/>
              <a:t>The cabins doors lock when shut, but can be opened up from inside and a code used for entry.</a:t>
            </a:r>
          </a:p>
          <a:p>
            <a:r>
              <a:rPr lang="en-US" sz="1700"/>
              <a:t>Children will be asked which two children they would like to share a cabin with. They will share with at least one of them. </a:t>
            </a:r>
          </a:p>
          <a:p>
            <a:r>
              <a:rPr lang="en-US" sz="1700"/>
              <a:t>Children will </a:t>
            </a:r>
            <a:r>
              <a:rPr lang="en-US" sz="1700" b="1"/>
              <a:t>not</a:t>
            </a:r>
            <a:r>
              <a:rPr lang="en-US" sz="1700"/>
              <a:t> be told who they will be sharing with until they arrive.</a:t>
            </a:r>
          </a:p>
          <a:p>
            <a:endParaRPr lang="en-US" sz="1700"/>
          </a:p>
        </p:txBody>
      </p:sp>
      <p:pic>
        <p:nvPicPr>
          <p:cNvPr id="2" name="Picture 1" descr="A group of wooden buildings in a park&#10;&#10;Description automatically generated">
            <a:extLst>
              <a:ext uri="{FF2B5EF4-FFF2-40B4-BE49-F238E27FC236}">
                <a16:creationId xmlns:a16="http://schemas.microsoft.com/office/drawing/2014/main" id="{811F952C-A204-0259-921E-ECC48CC440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02" r="517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74216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white paper with black text and black text on it&#10;&#10;AI-generated content may be incorrect.">
            <a:extLst>
              <a:ext uri="{FF2B5EF4-FFF2-40B4-BE49-F238E27FC236}">
                <a16:creationId xmlns:a16="http://schemas.microsoft.com/office/drawing/2014/main" id="{6BE62396-AC52-0BDA-90B7-FAB710D8B9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740" t="11458" r="6543" b="17825"/>
          <a:stretch>
            <a:fillRect/>
          </a:stretch>
        </p:blipFill>
        <p:spPr>
          <a:xfrm>
            <a:off x="2066437" y="707548"/>
            <a:ext cx="8193580" cy="5451449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080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Right Triangle 35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Content Placeholder 6" descr="A collage of a wooden cabin&#10;&#10;AI-generated content may be incorrect.">
            <a:extLst>
              <a:ext uri="{FF2B5EF4-FFF2-40B4-BE49-F238E27FC236}">
                <a16:creationId xmlns:a16="http://schemas.microsoft.com/office/drawing/2014/main" id="{B430719B-8370-4FE8-DD5B-5DF1BABE11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" b="3105"/>
          <a:stretch>
            <a:fillRect/>
          </a:stretch>
        </p:blipFill>
        <p:spPr>
          <a:xfrm>
            <a:off x="1111714" y="918546"/>
            <a:ext cx="7447606" cy="497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722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8468727-63BE-4191-B4A6-C30C82C0E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09E74E-D75C-6C1B-B956-0927DC21C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12454"/>
            <a:ext cx="2381250" cy="2101850"/>
          </a:xfrm>
        </p:spPr>
        <p:txBody>
          <a:bodyPr>
            <a:normAutofit/>
          </a:bodyPr>
          <a:lstStyle/>
          <a:p>
            <a:r>
              <a:rPr lang="en-GB" sz="2800">
                <a:latin typeface="+mn-lt"/>
              </a:rPr>
              <a:t>Menu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355BB6-1BB8-4828-B246-CFB31742D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3483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52A9B9-B2B3-46F0-9D53-0EFF9905B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45238" y="1452646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BD5F7-3B55-6A71-DC21-9670F27B8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7538" y="412454"/>
            <a:ext cx="3243262" cy="2101850"/>
          </a:xfrm>
        </p:spPr>
        <p:txBody>
          <a:bodyPr anchor="ctr">
            <a:normAutofit/>
          </a:bodyPr>
          <a:lstStyle/>
          <a:p>
            <a:r>
              <a:rPr lang="en-GB" sz="1100"/>
              <a:t>Breakfast: choice of cereal, toast, fruit and juice.</a:t>
            </a:r>
          </a:p>
          <a:p>
            <a:r>
              <a:rPr lang="en-GB" sz="1100"/>
              <a:t>Lunch: choice of bread roll – ham, jam, tuna mayo, egg mayo or cheese, crisps, a chocolate bar and fruit.</a:t>
            </a:r>
          </a:p>
          <a:p>
            <a:r>
              <a:rPr lang="en-GB" sz="1100"/>
              <a:t>Snacks: cake/biscuit and squash.</a:t>
            </a:r>
          </a:p>
          <a:p>
            <a:r>
              <a:rPr lang="en-GB" sz="1100"/>
              <a:t>Evening meal: spaghetti bolognese, chicken curry, chicken nuggets and chips, pasta. Salad bar. Desserts: apple crumble and custard, ice-cream, choc ice, donuts.</a:t>
            </a:r>
          </a:p>
        </p:txBody>
      </p:sp>
      <p:pic>
        <p:nvPicPr>
          <p:cNvPr id="5" name="Picture 4" descr="A room with tables and benches&#10;&#10;Description automatically generated">
            <a:extLst>
              <a:ext uri="{FF2B5EF4-FFF2-40B4-BE49-F238E27FC236}">
                <a16:creationId xmlns:a16="http://schemas.microsoft.com/office/drawing/2014/main" id="{053DD521-8B6C-7D53-B38D-AC25846030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163"/>
          <a:stretch/>
        </p:blipFill>
        <p:spPr>
          <a:xfrm rot="5400000">
            <a:off x="5962650" y="628650"/>
            <a:ext cx="6857999" cy="560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27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D908CEE-22F1-FAC8-BB57-ADEFDBEA6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560901"/>
              </p:ext>
            </p:extLst>
          </p:nvPr>
        </p:nvGraphicFramePr>
        <p:xfrm>
          <a:off x="1879601" y="642938"/>
          <a:ext cx="4653280" cy="5763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470">
                  <a:extLst>
                    <a:ext uri="{9D8B030D-6E8A-4147-A177-3AD203B41FA5}">
                      <a16:colId xmlns:a16="http://schemas.microsoft.com/office/drawing/2014/main" val="3067737573"/>
                    </a:ext>
                  </a:extLst>
                </a:gridCol>
                <a:gridCol w="1724810">
                  <a:extLst>
                    <a:ext uri="{9D8B030D-6E8A-4147-A177-3AD203B41FA5}">
                      <a16:colId xmlns:a16="http://schemas.microsoft.com/office/drawing/2014/main" val="52535406"/>
                    </a:ext>
                  </a:extLst>
                </a:gridCol>
              </a:tblGrid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Kit List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Tick</a:t>
                      </a:r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2332732858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Lunch for Monday 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863713098"/>
                  </a:ext>
                </a:extLst>
              </a:tr>
              <a:tr h="463089">
                <a:tc>
                  <a:txBody>
                    <a:bodyPr/>
                    <a:lstStyle/>
                    <a:p>
                      <a:r>
                        <a:rPr lang="en-GB" sz="1400" dirty="0"/>
                        <a:t>Coat/Waterproofs (trousers and jacket)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1851883529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Wellies and long socks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1822886011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Strong walking shoes or trainers x2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3355287728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Slippers/indoor shoes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2994548485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Drinks bottle 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3842274945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Torch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2992152271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All bedding: 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2620831249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Pillow and pillowcase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4074201152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Sleeping bag or duvet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3313682994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Bottom sheet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4278507566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PJs (night attire)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569437986"/>
                  </a:ext>
                </a:extLst>
              </a:tr>
              <a:tr h="324162">
                <a:tc>
                  <a:txBody>
                    <a:bodyPr/>
                    <a:lstStyle/>
                    <a:p>
                      <a:r>
                        <a:rPr lang="en-GB" sz="1400" dirty="0"/>
                        <a:t>Towel x 2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628388386"/>
                  </a:ext>
                </a:extLst>
              </a:tr>
              <a:tr h="524834">
                <a:tc>
                  <a:txBody>
                    <a:bodyPr/>
                    <a:lstStyle/>
                    <a:p>
                      <a:r>
                        <a:rPr lang="en-GB" sz="1400" dirty="0"/>
                        <a:t>Toiletries (soap, hairbrush, shampoo)</a:t>
                      </a:r>
                    </a:p>
                  </a:txBody>
                  <a:tcPr marL="73442" marR="73442" marT="36721" marB="36721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3442" marR="73442" marT="36721" marB="36721"/>
                </a:tc>
                <a:extLst>
                  <a:ext uri="{0D108BD9-81ED-4DB2-BD59-A6C34878D82A}">
                    <a16:rowId xmlns:a16="http://schemas.microsoft.com/office/drawing/2014/main" val="3470032450"/>
                  </a:ext>
                </a:extLst>
              </a:tr>
              <a:tr h="5248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dirty="0"/>
                        <a:t>Black bag for wet clothes</a:t>
                      </a:r>
                    </a:p>
                  </a:txBody>
                  <a:tcPr marL="73442" marR="73442" marT="36720" marB="3672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400" dirty="0"/>
                    </a:p>
                  </a:txBody>
                  <a:tcPr marL="73442" marR="73442" marT="36720" marB="36720"/>
                </a:tc>
                <a:extLst>
                  <a:ext uri="{0D108BD9-81ED-4DB2-BD59-A6C34878D82A}">
                    <a16:rowId xmlns:a16="http://schemas.microsoft.com/office/drawing/2014/main" val="108479126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900973A-065E-9703-CBBC-21B95BBD6E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808235"/>
              </p:ext>
            </p:extLst>
          </p:nvPr>
        </p:nvGraphicFramePr>
        <p:xfrm>
          <a:off x="6817360" y="642938"/>
          <a:ext cx="4728527" cy="5570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8795">
                  <a:extLst>
                    <a:ext uri="{9D8B030D-6E8A-4147-A177-3AD203B41FA5}">
                      <a16:colId xmlns:a16="http://schemas.microsoft.com/office/drawing/2014/main" val="3067737573"/>
                    </a:ext>
                  </a:extLst>
                </a:gridCol>
                <a:gridCol w="1849732">
                  <a:extLst>
                    <a:ext uri="{9D8B030D-6E8A-4147-A177-3AD203B41FA5}">
                      <a16:colId xmlns:a16="http://schemas.microsoft.com/office/drawing/2014/main" val="52535406"/>
                    </a:ext>
                  </a:extLst>
                </a:gridCol>
              </a:tblGrid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Kit List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Tick</a:t>
                      </a:r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2332732858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Toothbrush and toothpaste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863713098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Small rucksack 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1851883529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Hat/cap – gloves/scarf if cold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1822886011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 dirty="0"/>
                        <a:t>Cuddly toy/book/notebook/pencil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3355287728"/>
                  </a:ext>
                </a:extLst>
              </a:tr>
              <a:tr h="578960">
                <a:tc>
                  <a:txBody>
                    <a:bodyPr/>
                    <a:lstStyle/>
                    <a:p>
                      <a:r>
                        <a:rPr lang="en-GB" sz="1400"/>
                        <a:t>£10 spending money in a named purse.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2994548485"/>
                  </a:ext>
                </a:extLst>
              </a:tr>
              <a:tr h="391189">
                <a:tc>
                  <a:txBody>
                    <a:bodyPr/>
                    <a:lstStyle/>
                    <a:p>
                      <a:r>
                        <a:rPr lang="en-GB" sz="1400" dirty="0"/>
                        <a:t>Sweets in  a zip-lock bag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3842274945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/>
                        <a:t>Medication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2992152271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/>
                        <a:t>One change of clothes per day: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2620831249"/>
                  </a:ext>
                </a:extLst>
              </a:tr>
              <a:tr h="578960">
                <a:tc>
                  <a:txBody>
                    <a:bodyPr/>
                    <a:lstStyle/>
                    <a:p>
                      <a:r>
                        <a:rPr lang="en-GB" sz="1400"/>
                        <a:t>3 x pairs of trousers/joggers/leggings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4074201152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3 x t-shirts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3313682994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2 x  hoodies/jumpers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4278507566"/>
                  </a:ext>
                </a:extLst>
              </a:tr>
              <a:tr h="344246">
                <a:tc>
                  <a:txBody>
                    <a:bodyPr/>
                    <a:lstStyle/>
                    <a:p>
                      <a:r>
                        <a:rPr lang="en-GB" sz="1400"/>
                        <a:t>2 x long sleeve tops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569437986"/>
                  </a:ext>
                </a:extLst>
              </a:tr>
              <a:tr h="578960">
                <a:tc>
                  <a:txBody>
                    <a:bodyPr/>
                    <a:lstStyle/>
                    <a:p>
                      <a:r>
                        <a:rPr lang="en-GB" sz="1400"/>
                        <a:t>Underwear and socks – extra in case of accidents!</a:t>
                      </a:r>
                    </a:p>
                  </a:txBody>
                  <a:tcPr marL="71903" marR="71903" marT="35951" marB="35951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903" marR="71903" marT="35951" marB="35951"/>
                </a:tc>
                <a:extLst>
                  <a:ext uri="{0D108BD9-81ED-4DB2-BD59-A6C34878D82A}">
                    <a16:rowId xmlns:a16="http://schemas.microsoft.com/office/drawing/2014/main" val="6283883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927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latin typeface="Century Gothic"/>
            </a:endParaRPr>
          </a:p>
        </p:txBody>
      </p:sp>
      <p:pic>
        <p:nvPicPr>
          <p:cNvPr id="5" name="Picture 4" descr="A teddy bear">
            <a:extLst>
              <a:ext uri="{FF2B5EF4-FFF2-40B4-BE49-F238E27FC236}">
                <a16:creationId xmlns:a16="http://schemas.microsoft.com/office/drawing/2014/main" id="{41EB609E-E9E0-1E05-481E-F3C8C88F34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817" r="2992" b="-3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820316-82C3-EDD7-1F05-B1F121141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GB" u="sng" dirty="0">
                <a:latin typeface="Century Gothic"/>
                <a:cs typeface="Calibri Light"/>
              </a:rPr>
              <a:t>Do's and Don'ts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DF62B-5058-6358-88CB-8C3D6C217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9807" y="1829905"/>
            <a:ext cx="572148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 dirty="0">
                <a:cs typeface="Calibri"/>
              </a:rPr>
              <a:t>Do...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- </a:t>
            </a:r>
            <a:r>
              <a:rPr lang="en-GB" sz="1800" b="1" dirty="0">
                <a:cs typeface="Calibri"/>
              </a:rPr>
              <a:t>Let us know about any medication your child will need for the trip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- Label everything before arrival. Pack with your child.</a:t>
            </a:r>
            <a:endParaRPr lang="en-GB" dirty="0"/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- Pack a teddy, reading book etc to help settle before bed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- Pack a camera but be aware it is the responsibility of the child</a:t>
            </a:r>
          </a:p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Don't...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- Pack any electrical devices, phones or computer games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- Pack any jewellery/ valuables </a:t>
            </a:r>
          </a:p>
        </p:txBody>
      </p:sp>
    </p:spTree>
    <p:extLst>
      <p:ext uri="{BB962C8B-B14F-4D97-AF65-F5344CB8AC3E}">
        <p14:creationId xmlns:p14="http://schemas.microsoft.com/office/powerpoint/2010/main" val="1946798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f1c16ea-6f3e-45c3-a191-bb40dfbd8674">
      <UserInfo>
        <DisplayName>Chris Chorley</DisplayName>
        <AccountId>15</AccountId>
        <AccountType/>
      </UserInfo>
      <UserInfo>
        <DisplayName>Leah Sheppard</DisplayName>
        <AccountId>79</AccountId>
        <AccountType/>
      </UserInfo>
      <UserInfo>
        <DisplayName>Molly Craney</DisplayName>
        <AccountId>18</AccountId>
        <AccountType/>
      </UserInfo>
    </SharedWithUsers>
    <_activity xmlns="27dbe126-1803-41d7-b4f9-05d6877ef99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9A0399F17B0B4F9F70103AACF674C9" ma:contentTypeVersion="15" ma:contentTypeDescription="Create a new document." ma:contentTypeScope="" ma:versionID="71539bc0ef5a6e6bf4f351669bdb54c1">
  <xsd:schema xmlns:xsd="http://www.w3.org/2001/XMLSchema" xmlns:xs="http://www.w3.org/2001/XMLSchema" xmlns:p="http://schemas.microsoft.com/office/2006/metadata/properties" xmlns:ns3="27dbe126-1803-41d7-b4f9-05d6877ef994" xmlns:ns4="5f1c16ea-6f3e-45c3-a191-bb40dfbd8674" targetNamespace="http://schemas.microsoft.com/office/2006/metadata/properties" ma:root="true" ma:fieldsID="066a87de5f550454ab720992643fefd0" ns3:_="" ns4:_="">
    <xsd:import namespace="27dbe126-1803-41d7-b4f9-05d6877ef994"/>
    <xsd:import namespace="5f1c16ea-6f3e-45c3-a191-bb40dfbd867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Locatio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dbe126-1803-41d7-b4f9-05d6877ef9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1c16ea-6f3e-45c3-a191-bb40dfbd867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FC1C5B-D41C-4EEC-8717-4ACE32994660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elements/1.1/"/>
    <ds:schemaRef ds:uri="http://www.w3.org/XML/1998/namespace"/>
    <ds:schemaRef ds:uri="http://purl.org/dc/dcmitype/"/>
    <ds:schemaRef ds:uri="27dbe126-1803-41d7-b4f9-05d6877ef994"/>
    <ds:schemaRef ds:uri="5f1c16ea-6f3e-45c3-a191-bb40dfbd8674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7A9DE4D-6408-465D-B889-E95AF5F9FB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9F3BBB-B2BF-4C1F-8AC9-3658B39D0C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dbe126-1803-41d7-b4f9-05d6877ef994"/>
    <ds:schemaRef ds:uri="5f1c16ea-6f3e-45c3-a191-bb40dfbd86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600</Words>
  <Application>Microsoft Office PowerPoint</Application>
  <PresentationFormat>Widescreen</PresentationFormat>
  <Paragraphs>99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Elder’s Trip to Greatwood Camp </vt:lpstr>
      <vt:lpstr>Activities</vt:lpstr>
      <vt:lpstr>Timetable – Day 1</vt:lpstr>
      <vt:lpstr>Timetable – Day 2</vt:lpstr>
      <vt:lpstr>Timetable – Day 3 </vt:lpstr>
      <vt:lpstr>Tropiquaria Zoo</vt:lpstr>
      <vt:lpstr>PowerPoint Presentation</vt:lpstr>
      <vt:lpstr>PowerPoint Presentation</vt:lpstr>
      <vt:lpstr>PowerPoint Presentation</vt:lpstr>
      <vt:lpstr>Menu</vt:lpstr>
      <vt:lpstr>PowerPoint Presentation</vt:lpstr>
      <vt:lpstr>Do's and Don'ts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Leah Sheppard</cp:lastModifiedBy>
  <cp:revision>682</cp:revision>
  <cp:lastPrinted>2023-03-16T14:47:09Z</cp:lastPrinted>
  <dcterms:created xsi:type="dcterms:W3CDTF">2022-06-21T12:28:02Z</dcterms:created>
  <dcterms:modified xsi:type="dcterms:W3CDTF">2026-02-27T08:10:46Z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0x010100FF9A0399F17B0B4F9F70103AACF674C9</vt:lpwstr>
  </property>
  <property fmtid="{D5CDD505-2E9C-101B-9397-08002B2CF9AE}" pid="3" name="MediaServiceImageTags">
    <vt:lpwstr/>
  </property>
</Properties>
</file>